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3" r:id="rId8"/>
    <p:sldId id="264" r:id="rId9"/>
    <p:sldId id="265" r:id="rId10"/>
    <p:sldId id="266" r:id="rId11"/>
    <p:sldId id="267" r:id="rId12"/>
    <p:sldId id="269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7" r:id="rId25"/>
    <p:sldId id="283" r:id="rId26"/>
    <p:sldId id="284" r:id="rId27"/>
    <p:sldId id="285" r:id="rId28"/>
    <p:sldId id="286" r:id="rId29"/>
    <p:sldId id="288" r:id="rId30"/>
    <p:sldId id="289" r:id="rId31"/>
    <p:sldId id="280" r:id="rId32"/>
    <p:sldId id="281" r:id="rId33"/>
    <p:sldId id="282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FACD8-6142-4501-A431-004DDB95735D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11C8-456D-4614-9EAD-20E91AE111D1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050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FACD8-6142-4501-A431-004DDB95735D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11C8-456D-4614-9EAD-20E91AE111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1976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FACD8-6142-4501-A431-004DDB95735D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11C8-456D-4614-9EAD-20E91AE111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4375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FACD8-6142-4501-A431-004DDB95735D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11C8-456D-4614-9EAD-20E91AE111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006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FACD8-6142-4501-A431-004DDB95735D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11C8-456D-4614-9EAD-20E91AE111D1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981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FACD8-6142-4501-A431-004DDB95735D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11C8-456D-4614-9EAD-20E91AE111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4707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FACD8-6142-4501-A431-004DDB95735D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11C8-456D-4614-9EAD-20E91AE111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8755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FACD8-6142-4501-A431-004DDB95735D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11C8-456D-4614-9EAD-20E91AE111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3613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FACD8-6142-4501-A431-004DDB95735D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11C8-456D-4614-9EAD-20E91AE111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0011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FBFACD8-6142-4501-A431-004DDB95735D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6AB11C8-456D-4614-9EAD-20E91AE111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8704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FACD8-6142-4501-A431-004DDB95735D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11C8-456D-4614-9EAD-20E91AE111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6409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FBFACD8-6142-4501-A431-004DDB95735D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6AB11C8-456D-4614-9EAD-20E91AE111D1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110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xplore.com/news/2024-03-transistors-advanced-technology-node-cmos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109/TED.2024.3476231" TargetMode="Externa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a-Three-dimensional-view-of-the-CFET-b-CFET-cross-sectional-view-through-the_fig1_373745362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278612522000541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google.com/url?sa=i&amp;url=https%3A%2F%2Fwww.researchgate.net%2Ffigure%2FCMOS-inverter-short-circuit-current-6_fig2_228718666&amp;psig=AOvVaw31KI1JQ6FdXX8Xu7i5d9oE&amp;ust=1739171253283000&amp;source=images&amp;cd=vfe&amp;opi=89978449&amp;ved=2ahUKEwiDlqj3g7aLAxWJTWwGHYObJL8QjRx6BAgAEBk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72D53-19AD-58E3-A285-FEC8A716FA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6200" y="758952"/>
            <a:ext cx="12268200" cy="3566160"/>
          </a:xfrm>
        </p:spPr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Driven Device Co-Optimization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795D4C-EE27-CAC1-3AC5-578F83D3DF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-parth Dembla </a:t>
            </a:r>
          </a:p>
        </p:txBody>
      </p:sp>
    </p:spTree>
    <p:extLst>
      <p:ext uri="{BB962C8B-B14F-4D97-AF65-F5344CB8AC3E}">
        <p14:creationId xmlns:p14="http://schemas.microsoft.com/office/powerpoint/2010/main" val="4236285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2407A9-90C7-455A-D476-1B78FB53B471}"/>
              </a:ext>
            </a:extLst>
          </p:cNvPr>
          <p:cNvSpPr txBox="1"/>
          <p:nvPr/>
        </p:nvSpPr>
        <p:spPr>
          <a:xfrm>
            <a:off x="0" y="0"/>
            <a:ext cx="12192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u="sng" dirty="0"/>
              <a:t>Existing Delay Models Used </a:t>
            </a:r>
            <a:endParaRPr lang="en-IN" sz="2000" dirty="0"/>
          </a:p>
          <a:p>
            <a:endParaRPr lang="en-IN" dirty="0"/>
          </a:p>
          <a:p>
            <a:endParaRPr lang="en-IN" baseline="-25000" dirty="0"/>
          </a:p>
          <a:p>
            <a:endParaRPr lang="en-IN" baseline="-25000" dirty="0"/>
          </a:p>
          <a:p>
            <a:endParaRPr lang="en-IN" baseline="-25000" dirty="0"/>
          </a:p>
          <a:p>
            <a:r>
              <a:rPr lang="en-IN" dirty="0"/>
              <a:t>I</a:t>
            </a:r>
            <a:r>
              <a:rPr lang="en-IN" baseline="-25000" dirty="0"/>
              <a:t>effective </a:t>
            </a:r>
            <a:r>
              <a:rPr lang="en-IN" dirty="0"/>
              <a:t> =&gt; To model </a:t>
            </a:r>
          </a:p>
          <a:p>
            <a:endParaRPr lang="en-IN" dirty="0"/>
          </a:p>
          <a:p>
            <a:endParaRPr lang="en-IN" dirty="0"/>
          </a:p>
          <a:p>
            <a:pPr marL="342900" indent="-342900">
              <a:buAutoNum type="arabicParenR"/>
            </a:pPr>
            <a:r>
              <a:rPr lang="en-IN" b="1" u="sng" dirty="0"/>
              <a:t>One Point Model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/>
              <a:t>Uses the equation such that I</a:t>
            </a:r>
            <a:r>
              <a:rPr lang="en-IN" baseline="-25000" dirty="0"/>
              <a:t>effective </a:t>
            </a:r>
            <a:r>
              <a:rPr lang="en-IN" dirty="0"/>
              <a:t> is taken as I</a:t>
            </a:r>
            <a:r>
              <a:rPr lang="en-IN" baseline="-25000" dirty="0"/>
              <a:t>ON</a:t>
            </a:r>
            <a:r>
              <a:rPr lang="en-IN" dirty="0"/>
              <a:t>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taken as I</a:t>
            </a:r>
            <a:r>
              <a:rPr lang="en-IN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dsat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I</a:t>
            </a:r>
            <a:r>
              <a:rPr lang="en-IN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</a:t>
            </a:r>
            <a:r>
              <a:rPr lang="en-IN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GS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=V</a:t>
            </a:r>
            <a:r>
              <a:rPr lang="en-IN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V</a:t>
            </a:r>
            <a:r>
              <a:rPr lang="en-IN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V</a:t>
            </a:r>
            <a:r>
              <a:rPr lang="en-IN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829050" lvl="8" indent="-17145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29050" lvl="8" indent="-17145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I</a:t>
            </a:r>
            <a:r>
              <a:rPr lang="en-I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used? 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represents the peak drive strength of the transistor.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actual transient current does not remain constant but stays close to this value during a significant portion of switching</a:t>
            </a:r>
            <a:endParaRPr lang="en-IN" dirty="0"/>
          </a:p>
          <a:p>
            <a:pPr marL="3829050" lvl="8" indent="-1714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E6AC8-C913-4F67-B35B-B94B2B7BA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31" y="4686391"/>
            <a:ext cx="2596804" cy="13975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5AFA55-A6EA-A9F7-95AA-01D7B15DA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609" y="350780"/>
            <a:ext cx="2000529" cy="876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15CB3C-AE2F-5B61-B337-31459C0AA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7874" y="4621007"/>
            <a:ext cx="8002117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922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01E8E1-692F-1162-16ED-CFEA2977148B}"/>
              </a:ext>
            </a:extLst>
          </p:cNvPr>
          <p:cNvSpPr txBox="1"/>
          <p:nvPr/>
        </p:nvSpPr>
        <p:spPr>
          <a:xfrm>
            <a:off x="0" y="0"/>
            <a:ext cx="12192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2) Two Point Model For Effective Drive Current 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actual delay of a CMOS inverter depends on the transient current profiles during switching, which are influenced by the varying V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V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 voltages.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dsat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​, being constant, does not account for these variations and fails to capture the dynamics of switching accurately; hence one point model is not that accurate (under estimation of delay)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model proposed which could capture transient behavior as well 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1C5F75-1007-D90D-083A-900FA6517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8888"/>
            <a:ext cx="4151495" cy="31393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B13968-6729-E574-77D2-642FB4E2B2D6}"/>
              </a:ext>
            </a:extLst>
          </p:cNvPr>
          <p:cNvSpPr txBox="1"/>
          <p:nvPr/>
        </p:nvSpPr>
        <p:spPr>
          <a:xfrm>
            <a:off x="4988983" y="2957205"/>
            <a:ext cx="3246967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Two Point Model:-</a:t>
            </a:r>
          </a:p>
          <a:p>
            <a:r>
              <a:rPr lang="en-IN" dirty="0"/>
              <a:t>I</a:t>
            </a:r>
            <a:r>
              <a:rPr lang="en-IN" baseline="-25000" dirty="0"/>
              <a:t>effective(NMOS) </a:t>
            </a:r>
            <a:r>
              <a:rPr lang="en-IN" dirty="0"/>
              <a:t> =( I</a:t>
            </a:r>
            <a:r>
              <a:rPr lang="en-IN" baseline="-25000" dirty="0"/>
              <a:t>NL</a:t>
            </a:r>
            <a:r>
              <a:rPr lang="en-IN" dirty="0"/>
              <a:t> + I</a:t>
            </a:r>
            <a:r>
              <a:rPr lang="en-IN" baseline="-25000" dirty="0"/>
              <a:t>NH</a:t>
            </a:r>
            <a:r>
              <a:rPr lang="en-IN" dirty="0"/>
              <a:t> )/2</a:t>
            </a:r>
          </a:p>
          <a:p>
            <a:endParaRPr lang="en-IN" baseline="-25000" dirty="0"/>
          </a:p>
          <a:p>
            <a:r>
              <a:rPr lang="en-IN" dirty="0"/>
              <a:t>I</a:t>
            </a:r>
            <a:r>
              <a:rPr lang="en-IN" baseline="-25000" dirty="0"/>
              <a:t>effective(PMOS) </a:t>
            </a:r>
            <a:r>
              <a:rPr lang="en-IN" dirty="0"/>
              <a:t> =( I</a:t>
            </a:r>
            <a:r>
              <a:rPr lang="en-IN" baseline="-25000" dirty="0"/>
              <a:t>PL</a:t>
            </a:r>
            <a:r>
              <a:rPr lang="en-IN" dirty="0"/>
              <a:t> + I</a:t>
            </a:r>
            <a:r>
              <a:rPr lang="en-IN" baseline="-25000" dirty="0"/>
              <a:t>PH</a:t>
            </a:r>
            <a:r>
              <a:rPr lang="en-IN" dirty="0"/>
              <a:t> )/2</a:t>
            </a:r>
          </a:p>
          <a:p>
            <a:endParaRPr lang="en-IN" dirty="0"/>
          </a:p>
          <a:p>
            <a:r>
              <a:rPr lang="el-GR" dirty="0"/>
              <a:t>τ</a:t>
            </a:r>
            <a:r>
              <a:rPr lang="en-IN" baseline="-25000" dirty="0"/>
              <a:t>PHL</a:t>
            </a:r>
            <a:r>
              <a:rPr lang="en-IN" dirty="0"/>
              <a:t> = C</a:t>
            </a:r>
            <a:r>
              <a:rPr lang="en-IN" baseline="-25000" dirty="0"/>
              <a:t>L</a:t>
            </a:r>
            <a:r>
              <a:rPr lang="en-IN" dirty="0"/>
              <a:t> V</a:t>
            </a:r>
            <a:r>
              <a:rPr lang="en-IN" baseline="-25000" dirty="0"/>
              <a:t>DD</a:t>
            </a:r>
            <a:r>
              <a:rPr lang="en-IN" dirty="0"/>
              <a:t> / 2I</a:t>
            </a:r>
            <a:r>
              <a:rPr lang="en-IN" baseline="-25000" dirty="0"/>
              <a:t>effective(NMOS)</a:t>
            </a:r>
          </a:p>
          <a:p>
            <a:r>
              <a:rPr lang="el-GR" dirty="0"/>
              <a:t>τ</a:t>
            </a:r>
            <a:r>
              <a:rPr lang="en-IN" baseline="-25000" dirty="0"/>
              <a:t>PLH</a:t>
            </a:r>
            <a:r>
              <a:rPr lang="en-IN" dirty="0"/>
              <a:t> = C</a:t>
            </a:r>
            <a:r>
              <a:rPr lang="en-IN" baseline="-25000" dirty="0"/>
              <a:t>L</a:t>
            </a:r>
            <a:r>
              <a:rPr lang="en-IN" dirty="0"/>
              <a:t> V</a:t>
            </a:r>
            <a:r>
              <a:rPr lang="en-IN" baseline="-25000" dirty="0"/>
              <a:t>DD</a:t>
            </a:r>
            <a:r>
              <a:rPr lang="en-IN" dirty="0"/>
              <a:t> / 2I</a:t>
            </a:r>
            <a:r>
              <a:rPr lang="en-IN" baseline="-25000" dirty="0"/>
              <a:t>effective(PMOS)</a:t>
            </a:r>
          </a:p>
          <a:p>
            <a:r>
              <a:rPr lang="en-IN" dirty="0"/>
              <a:t> </a:t>
            </a:r>
            <a:r>
              <a:rPr lang="el-GR" dirty="0"/>
              <a:t>τ</a:t>
            </a:r>
            <a:r>
              <a:rPr lang="en-IN" baseline="-25000" dirty="0"/>
              <a:t>P</a:t>
            </a:r>
            <a:r>
              <a:rPr lang="en-IN" dirty="0"/>
              <a:t> = (</a:t>
            </a:r>
            <a:r>
              <a:rPr lang="el-GR" dirty="0"/>
              <a:t>τ</a:t>
            </a:r>
            <a:r>
              <a:rPr lang="en-IN" baseline="-25000" dirty="0"/>
              <a:t>PLH</a:t>
            </a:r>
            <a:r>
              <a:rPr lang="en-IN" dirty="0"/>
              <a:t> + </a:t>
            </a:r>
            <a:r>
              <a:rPr lang="el-GR" dirty="0"/>
              <a:t>τ</a:t>
            </a:r>
            <a:r>
              <a:rPr lang="en-IN" baseline="-25000" dirty="0"/>
              <a:t>PHL</a:t>
            </a:r>
            <a:r>
              <a:rPr lang="en-IN" dirty="0"/>
              <a:t>)/2</a:t>
            </a:r>
          </a:p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4671B9-2A9E-30E2-D6F6-F84001D114DA}"/>
              </a:ext>
            </a:extLst>
          </p:cNvPr>
          <p:cNvSpPr txBox="1"/>
          <p:nvPr/>
        </p:nvSpPr>
        <p:spPr>
          <a:xfrm>
            <a:off x="3738033" y="5768154"/>
            <a:ext cx="6121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Hu, Jenny, et al. </a:t>
            </a:r>
            <a:r>
              <a:rPr lang="en-IN" sz="10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"Effective drive current in CMOS inverters for sub-45 nm technologies</a:t>
            </a:r>
            <a:r>
              <a:rPr lang="en-IN" sz="10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." </a:t>
            </a:r>
            <a:r>
              <a:rPr lang="en-IN" sz="10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Proc. NSTI Bio-</a:t>
            </a:r>
            <a:r>
              <a:rPr lang="en-IN" sz="1000" b="0" i="1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NanoTech</a:t>
            </a:r>
            <a:r>
              <a:rPr lang="en-IN" sz="10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Conf. Trade Show</a:t>
            </a:r>
            <a:r>
              <a:rPr lang="en-IN" sz="10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Vol. 3. 2008.</a:t>
            </a:r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57B8AB-9093-4806-AEFC-104031D5429E}"/>
              </a:ext>
            </a:extLst>
          </p:cNvPr>
          <p:cNvSpPr txBox="1"/>
          <p:nvPr/>
        </p:nvSpPr>
        <p:spPr>
          <a:xfrm>
            <a:off x="8039100" y="3457280"/>
            <a:ext cx="35258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I</a:t>
            </a:r>
            <a:r>
              <a:rPr lang="en-IN" baseline="-25000" dirty="0"/>
              <a:t>H</a:t>
            </a:r>
            <a:r>
              <a:rPr lang="en-IN" dirty="0"/>
              <a:t> = </a:t>
            </a:r>
            <a:r>
              <a:rPr lang="en-US" dirty="0"/>
              <a:t>I</a:t>
            </a:r>
            <a:r>
              <a:rPr lang="en-US" baseline="-25000" dirty="0"/>
              <a:t>ds</a:t>
            </a:r>
            <a:r>
              <a:rPr lang="en-US" dirty="0"/>
              <a:t> (V</a:t>
            </a:r>
            <a:r>
              <a:rPr lang="en-US" baseline="-25000" dirty="0"/>
              <a:t>GS</a:t>
            </a:r>
            <a:r>
              <a:rPr lang="en-US" dirty="0"/>
              <a:t> = V</a:t>
            </a:r>
            <a:r>
              <a:rPr lang="en-US" baseline="-25000" dirty="0"/>
              <a:t>dd </a:t>
            </a:r>
            <a:r>
              <a:rPr lang="en-US" dirty="0"/>
              <a:t> and V</a:t>
            </a:r>
            <a:r>
              <a:rPr lang="en-US" baseline="-25000" dirty="0"/>
              <a:t>DS</a:t>
            </a:r>
            <a:r>
              <a:rPr lang="en-US" dirty="0"/>
              <a:t> = 0.5V</a:t>
            </a:r>
            <a:r>
              <a:rPr lang="en-US" baseline="-25000" dirty="0"/>
              <a:t>dd</a:t>
            </a:r>
            <a:r>
              <a:rPr lang="en-US" dirty="0"/>
              <a:t> )</a:t>
            </a:r>
          </a:p>
          <a:p>
            <a:endParaRPr lang="en-US" dirty="0"/>
          </a:p>
          <a:p>
            <a:r>
              <a:rPr lang="en-US" dirty="0"/>
              <a:t>I</a:t>
            </a:r>
            <a:r>
              <a:rPr lang="en-US" baseline="-25000" dirty="0"/>
              <a:t>L </a:t>
            </a:r>
            <a:r>
              <a:rPr lang="en-US" dirty="0"/>
              <a:t> = I</a:t>
            </a:r>
            <a:r>
              <a:rPr lang="en-US" baseline="-25000" dirty="0"/>
              <a:t>ds</a:t>
            </a:r>
            <a:r>
              <a:rPr lang="en-US" dirty="0"/>
              <a:t> (V</a:t>
            </a:r>
            <a:r>
              <a:rPr lang="en-US" baseline="-25000" dirty="0"/>
              <a:t>GS</a:t>
            </a:r>
            <a:r>
              <a:rPr lang="en-US" dirty="0"/>
              <a:t> = 0.5 V</a:t>
            </a:r>
            <a:r>
              <a:rPr lang="en-US" baseline="-25000" dirty="0"/>
              <a:t>dd </a:t>
            </a:r>
            <a:r>
              <a:rPr lang="en-US" dirty="0"/>
              <a:t> and V</a:t>
            </a:r>
            <a:r>
              <a:rPr lang="en-US" baseline="-25000" dirty="0"/>
              <a:t>DS</a:t>
            </a:r>
            <a:r>
              <a:rPr lang="en-US" dirty="0"/>
              <a:t> = V</a:t>
            </a:r>
            <a:r>
              <a:rPr lang="en-US" baseline="-25000" dirty="0"/>
              <a:t>dd</a:t>
            </a:r>
            <a:r>
              <a:rPr lang="en-US" dirty="0"/>
              <a:t> )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85591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E54648-CF87-246A-D8D8-62B8AF7CC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30" y="0"/>
            <a:ext cx="5847104" cy="633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81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D2A01D-4364-29BA-FA89-5AB60550D3B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3) Three Point Model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To introduce another transient point in between ; a three point model approach is proposed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8AE6D9-3C69-E25D-64B0-A3BF0576317A}"/>
              </a:ext>
            </a:extLst>
          </p:cNvPr>
          <p:cNvSpPr txBox="1"/>
          <p:nvPr/>
        </p:nvSpPr>
        <p:spPr>
          <a:xfrm>
            <a:off x="194734" y="1184640"/>
            <a:ext cx="326813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Three Point Model:-</a:t>
            </a:r>
          </a:p>
          <a:p>
            <a:endParaRPr lang="en-IN" dirty="0"/>
          </a:p>
          <a:p>
            <a:r>
              <a:rPr lang="en-IN" dirty="0"/>
              <a:t>I</a:t>
            </a:r>
            <a:r>
              <a:rPr lang="en-IN" baseline="-25000" dirty="0"/>
              <a:t>effective(NMOS) </a:t>
            </a:r>
            <a:r>
              <a:rPr lang="en-IN" dirty="0"/>
              <a:t> =( I</a:t>
            </a:r>
            <a:r>
              <a:rPr lang="en-IN" baseline="-25000" dirty="0"/>
              <a:t>NL</a:t>
            </a:r>
            <a:r>
              <a:rPr lang="en-IN" dirty="0"/>
              <a:t> + I</a:t>
            </a:r>
            <a:r>
              <a:rPr lang="en-IN" baseline="-25000" dirty="0"/>
              <a:t>NH</a:t>
            </a:r>
            <a:r>
              <a:rPr lang="en-IN" dirty="0"/>
              <a:t> + I</a:t>
            </a:r>
            <a:r>
              <a:rPr lang="en-IN" baseline="-25000" dirty="0"/>
              <a:t>NM</a:t>
            </a:r>
            <a:r>
              <a:rPr lang="en-IN" dirty="0"/>
              <a:t> )/3</a:t>
            </a:r>
          </a:p>
          <a:p>
            <a:endParaRPr lang="en-IN" baseline="-25000" dirty="0"/>
          </a:p>
          <a:p>
            <a:r>
              <a:rPr lang="en-IN" dirty="0"/>
              <a:t>I</a:t>
            </a:r>
            <a:r>
              <a:rPr lang="en-IN" baseline="-25000" dirty="0"/>
              <a:t>effective(PMOS) </a:t>
            </a:r>
            <a:r>
              <a:rPr lang="en-IN" dirty="0"/>
              <a:t> =( I</a:t>
            </a:r>
            <a:r>
              <a:rPr lang="en-IN" baseline="-25000" dirty="0"/>
              <a:t>PL</a:t>
            </a:r>
            <a:r>
              <a:rPr lang="en-IN" dirty="0"/>
              <a:t> + I</a:t>
            </a:r>
            <a:r>
              <a:rPr lang="en-IN" baseline="-25000" dirty="0"/>
              <a:t>PH</a:t>
            </a:r>
            <a:r>
              <a:rPr lang="en-IN" dirty="0"/>
              <a:t> + I</a:t>
            </a:r>
            <a:r>
              <a:rPr lang="en-IN" baseline="-25000" dirty="0"/>
              <a:t>PM</a:t>
            </a:r>
            <a:r>
              <a:rPr lang="en-IN" dirty="0"/>
              <a:t> )/3</a:t>
            </a:r>
          </a:p>
          <a:p>
            <a:endParaRPr lang="en-IN" dirty="0"/>
          </a:p>
          <a:p>
            <a:r>
              <a:rPr lang="el-GR" dirty="0"/>
              <a:t>τ</a:t>
            </a:r>
            <a:r>
              <a:rPr lang="en-IN" baseline="-25000" dirty="0"/>
              <a:t>PHL</a:t>
            </a:r>
            <a:r>
              <a:rPr lang="en-IN" dirty="0"/>
              <a:t> = C</a:t>
            </a:r>
            <a:r>
              <a:rPr lang="en-IN" baseline="-25000" dirty="0"/>
              <a:t>L</a:t>
            </a:r>
            <a:r>
              <a:rPr lang="en-IN" dirty="0"/>
              <a:t> V</a:t>
            </a:r>
            <a:r>
              <a:rPr lang="en-IN" baseline="-25000" dirty="0"/>
              <a:t>DD</a:t>
            </a:r>
            <a:r>
              <a:rPr lang="en-IN" dirty="0"/>
              <a:t> / 2I</a:t>
            </a:r>
            <a:r>
              <a:rPr lang="en-IN" baseline="-25000" dirty="0"/>
              <a:t>effective(NMOS)</a:t>
            </a:r>
          </a:p>
          <a:p>
            <a:r>
              <a:rPr lang="el-GR" dirty="0"/>
              <a:t>τ</a:t>
            </a:r>
            <a:r>
              <a:rPr lang="en-IN" baseline="-25000" dirty="0"/>
              <a:t>PLH</a:t>
            </a:r>
            <a:r>
              <a:rPr lang="en-IN" dirty="0"/>
              <a:t> = C</a:t>
            </a:r>
            <a:r>
              <a:rPr lang="en-IN" baseline="-25000" dirty="0"/>
              <a:t>L</a:t>
            </a:r>
            <a:r>
              <a:rPr lang="en-IN" dirty="0"/>
              <a:t> V</a:t>
            </a:r>
            <a:r>
              <a:rPr lang="en-IN" baseline="-25000" dirty="0"/>
              <a:t>DD</a:t>
            </a:r>
            <a:r>
              <a:rPr lang="en-IN" dirty="0"/>
              <a:t> / 2I</a:t>
            </a:r>
            <a:r>
              <a:rPr lang="en-IN" baseline="-25000" dirty="0"/>
              <a:t>effective(PMOS)</a:t>
            </a:r>
          </a:p>
          <a:p>
            <a:r>
              <a:rPr lang="en-IN" dirty="0"/>
              <a:t> </a:t>
            </a:r>
            <a:r>
              <a:rPr lang="el-GR" dirty="0"/>
              <a:t>τ</a:t>
            </a:r>
            <a:r>
              <a:rPr lang="en-IN" baseline="-25000" dirty="0"/>
              <a:t>P</a:t>
            </a:r>
            <a:r>
              <a:rPr lang="en-IN" dirty="0"/>
              <a:t> = (</a:t>
            </a:r>
            <a:r>
              <a:rPr lang="el-GR" dirty="0"/>
              <a:t>τ</a:t>
            </a:r>
            <a:r>
              <a:rPr lang="en-IN" baseline="-25000" dirty="0"/>
              <a:t>PLH</a:t>
            </a:r>
            <a:r>
              <a:rPr lang="en-IN" dirty="0"/>
              <a:t> + </a:t>
            </a:r>
            <a:r>
              <a:rPr lang="el-GR" dirty="0"/>
              <a:t>τ</a:t>
            </a:r>
            <a:r>
              <a:rPr lang="en-IN" baseline="-25000" dirty="0"/>
              <a:t>PHL</a:t>
            </a:r>
            <a:r>
              <a:rPr lang="en-IN" dirty="0"/>
              <a:t>)/2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32AF7-1CB6-0345-1B6F-4D56105836B9}"/>
              </a:ext>
            </a:extLst>
          </p:cNvPr>
          <p:cNvSpPr txBox="1"/>
          <p:nvPr/>
        </p:nvSpPr>
        <p:spPr>
          <a:xfrm>
            <a:off x="4677836" y="1967147"/>
            <a:ext cx="405129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(V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V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V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0.5V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I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(V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0.5 V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V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V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</a:t>
            </a:r>
            <a:r>
              <a:rPr lang="en-US" sz="1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=I</a:t>
            </a:r>
            <a:r>
              <a:rPr lang="en-US" sz="1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</a:t>
            </a:r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GS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=0.75 V</a:t>
            </a:r>
            <a:r>
              <a:rPr lang="en-US" sz="1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</a:t>
            </a:r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=0.75 V</a:t>
            </a:r>
            <a:r>
              <a:rPr lang="en-US" sz="1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87D502F-D6C4-2C2D-F020-791AD82359D5}"/>
              </a:ext>
            </a:extLst>
          </p:cNvPr>
          <p:cNvCxnSpPr/>
          <p:nvPr/>
        </p:nvCxnSpPr>
        <p:spPr>
          <a:xfrm>
            <a:off x="0" y="463973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535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DA55FD-0E1B-B40E-871E-5AA85078FAA7}"/>
              </a:ext>
            </a:extLst>
          </p:cNvPr>
          <p:cNvSpPr txBox="1"/>
          <p:nvPr/>
        </p:nvSpPr>
        <p:spPr>
          <a:xfrm>
            <a:off x="-67733" y="46166"/>
            <a:ext cx="1225973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start formulating the analytical model , inverter was simulated in cadence simulation software  by taking different load capacitances. 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Following  Design Parameters were used for inverter design 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A87133-754B-7BC7-A9D2-861AB7804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933" y="894592"/>
            <a:ext cx="4089580" cy="54277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DF39E1-C6CC-0EDD-AE87-91DDE78B68A4}"/>
              </a:ext>
            </a:extLst>
          </p:cNvPr>
          <p:cNvSpPr txBox="1"/>
          <p:nvPr/>
        </p:nvSpPr>
        <p:spPr>
          <a:xfrm>
            <a:off x="-67735" y="2736502"/>
            <a:ext cx="68580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1200"/>
          </a:p>
          <a:p>
            <a:endParaRPr lang="en-IN"/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F2089C-CC54-2B71-3180-F4C46223ED2C}"/>
              </a:ext>
            </a:extLst>
          </p:cNvPr>
          <p:cNvSpPr txBox="1"/>
          <p:nvPr/>
        </p:nvSpPr>
        <p:spPr>
          <a:xfrm>
            <a:off x="-67735" y="4503509"/>
            <a:ext cx="27601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(PMOS) = 374.543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(NMOS) = 243.61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1F02AC1-09F4-CC82-CFA0-A852065815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810626"/>
              </p:ext>
            </p:extLst>
          </p:nvPr>
        </p:nvGraphicFramePr>
        <p:xfrm>
          <a:off x="0" y="1754134"/>
          <a:ext cx="7950200" cy="1854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520">
                  <a:extLst>
                    <a:ext uri="{9D8B030D-6E8A-4147-A177-3AD203B41FA5}">
                      <a16:colId xmlns:a16="http://schemas.microsoft.com/office/drawing/2014/main" val="3245634658"/>
                    </a:ext>
                  </a:extLst>
                </a:gridCol>
                <a:gridCol w="954772">
                  <a:extLst>
                    <a:ext uri="{9D8B030D-6E8A-4147-A177-3AD203B41FA5}">
                      <a16:colId xmlns:a16="http://schemas.microsoft.com/office/drawing/2014/main" val="878839247"/>
                    </a:ext>
                  </a:extLst>
                </a:gridCol>
                <a:gridCol w="1010936">
                  <a:extLst>
                    <a:ext uri="{9D8B030D-6E8A-4147-A177-3AD203B41FA5}">
                      <a16:colId xmlns:a16="http://schemas.microsoft.com/office/drawing/2014/main" val="448401742"/>
                    </a:ext>
                  </a:extLst>
                </a:gridCol>
                <a:gridCol w="834572">
                  <a:extLst>
                    <a:ext uri="{9D8B030D-6E8A-4147-A177-3AD203B41FA5}">
                      <a16:colId xmlns:a16="http://schemas.microsoft.com/office/drawing/2014/main" val="1774537958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3615868957"/>
                    </a:ext>
                  </a:extLst>
                </a:gridCol>
                <a:gridCol w="1135743">
                  <a:extLst>
                    <a:ext uri="{9D8B030D-6E8A-4147-A177-3AD203B41FA5}">
                      <a16:colId xmlns:a16="http://schemas.microsoft.com/office/drawing/2014/main" val="1421067453"/>
                    </a:ext>
                  </a:extLst>
                </a:gridCol>
                <a:gridCol w="1135743">
                  <a:extLst>
                    <a:ext uri="{9D8B030D-6E8A-4147-A177-3AD203B41FA5}">
                      <a16:colId xmlns:a16="http://schemas.microsoft.com/office/drawing/2014/main" val="2069958708"/>
                    </a:ext>
                  </a:extLst>
                </a:gridCol>
              </a:tblGrid>
              <a:tr h="85186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Gate Length(Same for PMOS NMOS)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Gate Width PMOS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Gate Width NMOS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V</a:t>
                      </a:r>
                      <a:r>
                        <a:rPr lang="en-IN" baseline="-25000" dirty="0"/>
                        <a:t>DD</a:t>
                      </a:r>
                      <a:r>
                        <a:rPr lang="en-IN" baseline="0" dirty="0"/>
                        <a:t>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C</a:t>
                      </a:r>
                      <a:r>
                        <a:rPr lang="en-IN" baseline="-25000" dirty="0" err="1"/>
                        <a:t>parasitic</a:t>
                      </a:r>
                      <a:r>
                        <a:rPr lang="en-IN" baseline="-25000" dirty="0"/>
                        <a:t>(</a:t>
                      </a:r>
                      <a:r>
                        <a:rPr lang="en-IN" baseline="-25000" dirty="0" err="1"/>
                        <a:t>d,g+d,b</a:t>
                      </a:r>
                      <a:r>
                        <a:rPr lang="en-IN" baseline="-25000" dirty="0"/>
                        <a:t>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V</a:t>
                      </a:r>
                      <a:r>
                        <a:rPr lang="en-IN" baseline="-25000" dirty="0"/>
                        <a:t>th</a:t>
                      </a:r>
                      <a:r>
                        <a:rPr lang="en-IN" baseline="0" dirty="0"/>
                        <a:t> PMOS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V</a:t>
                      </a:r>
                      <a:r>
                        <a:rPr lang="en-IN" baseline="-25000" dirty="0"/>
                        <a:t>th</a:t>
                      </a:r>
                      <a:r>
                        <a:rPr lang="en-IN" baseline="0" dirty="0"/>
                        <a:t> NMOS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476873"/>
                  </a:ext>
                </a:extLst>
              </a:tr>
              <a:tr h="66560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180 nm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1550 nm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420 nm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1.8V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-502 mV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468mV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65688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920204E-F978-670B-CDC4-4BAF7ACA5CA6}"/>
              </a:ext>
            </a:extLst>
          </p:cNvPr>
          <p:cNvSpPr txBox="1"/>
          <p:nvPr/>
        </p:nvSpPr>
        <p:spPr>
          <a:xfrm>
            <a:off x="0" y="3627796"/>
            <a:ext cx="79334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/>
            <a:r>
              <a:rPr lang="en-IN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(so the </a:t>
            </a:r>
            <a:r>
              <a:rPr lang="en-IN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</a:t>
            </a:r>
            <a:r>
              <a:rPr lang="en-IN" sz="1800" kern="1200" baseline="-25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Load</a:t>
            </a:r>
            <a:r>
              <a:rPr lang="en-IN" sz="1800" kern="1200" baseline="-25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en-IN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is varied from 100fF to 4500 </a:t>
            </a:r>
            <a:r>
              <a:rPr lang="en-IN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fF</a:t>
            </a:r>
            <a:r>
              <a:rPr lang="en-IN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; in order to ignore the parasitic capacitances effects )</a:t>
            </a:r>
            <a:endParaRPr lang="en-I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7387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3A0F30-2680-CFD0-659E-D184F7775EC4}"/>
              </a:ext>
            </a:extLst>
          </p:cNvPr>
          <p:cNvSpPr txBox="1"/>
          <p:nvPr/>
        </p:nvSpPr>
        <p:spPr>
          <a:xfrm>
            <a:off x="0" y="88037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dnmos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(V</a:t>
            </a:r>
            <a:r>
              <a:rPr lang="en-I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0.5 V</a:t>
            </a:r>
            <a:r>
              <a:rPr lang="en-I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V</a:t>
            </a:r>
            <a:r>
              <a:rPr lang="en-I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= V</a:t>
            </a:r>
            <a:r>
              <a:rPr lang="en-I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 = I</a:t>
            </a:r>
            <a:r>
              <a:rPr lang="en-I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NL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48.271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dpmos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(V</a:t>
            </a:r>
            <a:r>
              <a:rPr lang="en-I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0.5 V</a:t>
            </a:r>
            <a:r>
              <a:rPr lang="en-I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V</a:t>
            </a:r>
            <a:r>
              <a:rPr lang="en-I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= V</a:t>
            </a:r>
            <a:r>
              <a:rPr lang="en-I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 = I</a:t>
            </a:r>
            <a:r>
              <a:rPr lang="en-I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78.67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dnmos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(V</a:t>
            </a:r>
            <a:r>
              <a:rPr lang="en-I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V</a:t>
            </a:r>
            <a:r>
              <a:rPr lang="en-I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V</a:t>
            </a:r>
            <a:r>
              <a:rPr lang="en-I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= 0.5V</a:t>
            </a:r>
            <a:r>
              <a:rPr lang="en-I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 = I</a:t>
            </a:r>
            <a:r>
              <a:rPr lang="en-I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233.78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dpmos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(V</a:t>
            </a:r>
            <a:r>
              <a:rPr lang="en-I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 V</a:t>
            </a:r>
            <a:r>
              <a:rPr lang="en-I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V</a:t>
            </a:r>
            <a:r>
              <a:rPr lang="en-I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= 0.5V</a:t>
            </a:r>
            <a:r>
              <a:rPr lang="en-I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 = I</a:t>
            </a:r>
            <a:r>
              <a:rPr lang="en-I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327.25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dnmos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(V</a:t>
            </a:r>
            <a:r>
              <a:rPr lang="en-I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0.75 V</a:t>
            </a:r>
            <a:r>
              <a:rPr lang="en-I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V</a:t>
            </a:r>
            <a:r>
              <a:rPr lang="en-I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= 0.75V</a:t>
            </a:r>
            <a:r>
              <a:rPr lang="en-I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 = I</a:t>
            </a:r>
            <a:r>
              <a:rPr lang="en-I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NM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138.112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dpmos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(V</a:t>
            </a:r>
            <a:r>
              <a:rPr lang="en-I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0.75 V</a:t>
            </a:r>
            <a:r>
              <a:rPr lang="en-I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V</a:t>
            </a:r>
            <a:r>
              <a:rPr lang="en-I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= 0.75V</a:t>
            </a:r>
            <a:r>
              <a:rPr lang="en-I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 = I</a:t>
            </a:r>
            <a:r>
              <a:rPr lang="en-I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PM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201.743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49BB84-A4E8-71AC-2C40-0648DF4F4606}"/>
              </a:ext>
            </a:extLst>
          </p:cNvPr>
          <p:cNvSpPr txBox="1"/>
          <p:nvPr/>
        </p:nvSpPr>
        <p:spPr>
          <a:xfrm>
            <a:off x="0" y="1759094"/>
            <a:ext cx="90043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these calculations delay from simulations were tabulated and errors were calculated with respect to simulation delay for different load capacitances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546126-A0E6-2228-B795-380326245FF8}"/>
              </a:ext>
            </a:extLst>
          </p:cNvPr>
          <p:cNvSpPr txBox="1"/>
          <p:nvPr/>
        </p:nvSpPr>
        <p:spPr>
          <a:xfrm>
            <a:off x="7594600" y="228600"/>
            <a:ext cx="2870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Pulse:-</a:t>
            </a:r>
          </a:p>
          <a:p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Period = 100ns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Time  = 55ns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Rise time = fall time =1ns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 time = 0</a:t>
            </a:r>
          </a:p>
          <a:p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31F63A-AE0C-832C-0B35-B994CAD5E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01" y="2625040"/>
            <a:ext cx="6723232" cy="371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23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414445-BA2C-EFCB-38A9-32DB8193C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67" y="0"/>
            <a:ext cx="9896693" cy="632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676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BDD71D-C688-87C1-9B2A-3A59368C7D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30"/>
          <a:stretch/>
        </p:blipFill>
        <p:spPr>
          <a:xfrm>
            <a:off x="0" y="389467"/>
            <a:ext cx="6096000" cy="27908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41B5AC-953F-7358-03CF-9207CF3E9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933" y="310115"/>
            <a:ext cx="6460067" cy="2911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FEDD2E-0E98-FA2B-73FB-AD16FC593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55" y="3221340"/>
            <a:ext cx="6676089" cy="31338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89A0A0-06A9-5A57-308F-2B6A432C0E27}"/>
              </a:ext>
            </a:extLst>
          </p:cNvPr>
          <p:cNvSpPr txBox="1"/>
          <p:nvPr/>
        </p:nvSpPr>
        <p:spPr>
          <a:xfrm>
            <a:off x="6843244" y="3429000"/>
            <a:ext cx="47984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Worst Case Errors:-</a:t>
            </a:r>
          </a:p>
          <a:p>
            <a:endParaRPr lang="en-IN" dirty="0"/>
          </a:p>
          <a:p>
            <a:r>
              <a:rPr lang="en-IN" dirty="0"/>
              <a:t>One point model: 48%</a:t>
            </a:r>
          </a:p>
          <a:p>
            <a:endParaRPr lang="en-IN" dirty="0"/>
          </a:p>
          <a:p>
            <a:r>
              <a:rPr lang="en-IN" dirty="0"/>
              <a:t>Two point model: 60%</a:t>
            </a:r>
          </a:p>
          <a:p>
            <a:endParaRPr lang="en-IN" dirty="0"/>
          </a:p>
          <a:p>
            <a:r>
              <a:rPr lang="en-IN" dirty="0"/>
              <a:t>Three point model: 61%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4900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C156E8-52E7-5FBC-4AC9-EA2470F00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0" y="884766"/>
            <a:ext cx="12103720" cy="50884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392B3A-210F-D7B5-99DC-448E6EFD19A6}"/>
              </a:ext>
            </a:extLst>
          </p:cNvPr>
          <p:cNvSpPr txBox="1"/>
          <p:nvPr/>
        </p:nvSpPr>
        <p:spPr>
          <a:xfrm>
            <a:off x="2184400" y="440267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NMOS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C3D45D-8089-105F-C96B-9E1683B1CE14}"/>
              </a:ext>
            </a:extLst>
          </p:cNvPr>
          <p:cNvSpPr txBox="1"/>
          <p:nvPr/>
        </p:nvSpPr>
        <p:spPr>
          <a:xfrm>
            <a:off x="7882467" y="382601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PMOS</a:t>
            </a:r>
          </a:p>
        </p:txBody>
      </p:sp>
    </p:spTree>
    <p:extLst>
      <p:ext uri="{BB962C8B-B14F-4D97-AF65-F5344CB8AC3E}">
        <p14:creationId xmlns:p14="http://schemas.microsoft.com/office/powerpoint/2010/main" val="4170600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D48A23-37EC-2CEF-A155-514E8BE3A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"/>
            <a:ext cx="12192000" cy="689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486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61CED07-D628-AE66-074F-F8FA43A0ED95}"/>
              </a:ext>
            </a:extLst>
          </p:cNvPr>
          <p:cNvSpPr/>
          <p:nvPr/>
        </p:nvSpPr>
        <p:spPr>
          <a:xfrm>
            <a:off x="0" y="1"/>
            <a:ext cx="12192000" cy="81863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2599B8-5E4E-4B05-A9CA-DEC20C480AC3}"/>
              </a:ext>
            </a:extLst>
          </p:cNvPr>
          <p:cNvSpPr txBox="1"/>
          <p:nvPr/>
        </p:nvSpPr>
        <p:spPr>
          <a:xfrm>
            <a:off x="0" y="216925"/>
            <a:ext cx="8475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D42BC9-344C-CE68-7D1C-75F5BBEE4EF5}"/>
              </a:ext>
            </a:extLst>
          </p:cNvPr>
          <p:cNvSpPr txBox="1"/>
          <p:nvPr/>
        </p:nvSpPr>
        <p:spPr>
          <a:xfrm>
            <a:off x="0" y="942761"/>
            <a:ext cx="12192000" cy="8433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pPr marL="342900" indent="-342900">
              <a:buFont typeface="+mj-lt"/>
              <a:buAutoNum type="arabicPeriod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marL="342900" indent="-342900">
              <a:buFont typeface="+mj-lt"/>
              <a:buAutoNum type="arabicPeriod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marL="342900" indent="-342900">
              <a:buFont typeface="+mj-lt"/>
              <a:buAutoNum type="arabicPeriod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Basics of Inverter </a:t>
            </a:r>
          </a:p>
          <a:p>
            <a:pPr marL="342900" indent="-342900">
              <a:buFont typeface="+mj-lt"/>
              <a:buAutoNum type="arabicPeriod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 models for Inverter</a:t>
            </a:r>
          </a:p>
          <a:p>
            <a:pPr marL="342900" indent="-342900">
              <a:buFont typeface="+mj-lt"/>
              <a:buAutoNum type="arabicPeriod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Experimentation ;</a:t>
            </a:r>
          </a:p>
          <a:p>
            <a:pPr marL="342900" indent="-342900">
              <a:buFont typeface="+mj-lt"/>
              <a:buAutoNum type="arabicPeriod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 &amp; results</a:t>
            </a:r>
          </a:p>
          <a:p>
            <a:pPr marL="342900" indent="-342900">
              <a:buFont typeface="+mj-lt"/>
              <a:buAutoNum type="arabicPeriod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342900" indent="-342900">
              <a:buFont typeface="+mj-lt"/>
              <a:buAutoNum type="arabicPeriod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 </a:t>
            </a:r>
          </a:p>
          <a:p>
            <a:pPr marL="342900" indent="-342900">
              <a:buFont typeface="+mj-lt"/>
              <a:buAutoNum type="arabicPeriod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 </a:t>
            </a:r>
          </a:p>
          <a:p>
            <a:pPr marL="342900" indent="-342900">
              <a:buFont typeface="+mj-lt"/>
              <a:buAutoNum type="arabicPeriod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6675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35EC11-3D30-D497-44D3-922C2DB38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93133"/>
            <a:ext cx="9344357" cy="620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7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6D1D8A-B81F-D1EB-3BC8-0AA642333C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338"/>
          <a:stretch/>
        </p:blipFill>
        <p:spPr>
          <a:xfrm>
            <a:off x="0" y="1137619"/>
            <a:ext cx="12192000" cy="109188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A2366D-6191-FFD2-060E-28A696B1FCCF}"/>
              </a:ext>
            </a:extLst>
          </p:cNvPr>
          <p:cNvCxnSpPr>
            <a:cxnSpLocks/>
          </p:cNvCxnSpPr>
          <p:nvPr/>
        </p:nvCxnSpPr>
        <p:spPr>
          <a:xfrm flipV="1">
            <a:off x="0" y="2751667"/>
            <a:ext cx="12192000" cy="26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5A5FE21-1046-6079-C19D-41D9F8CC74C4}"/>
              </a:ext>
            </a:extLst>
          </p:cNvPr>
          <p:cNvSpPr/>
          <p:nvPr/>
        </p:nvSpPr>
        <p:spPr>
          <a:xfrm>
            <a:off x="1320800" y="3393538"/>
            <a:ext cx="8441267" cy="13025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3FE540-7768-7570-B368-373E5244AA62}"/>
              </a:ext>
            </a:extLst>
          </p:cNvPr>
          <p:cNvSpPr txBox="1"/>
          <p:nvPr/>
        </p:nvSpPr>
        <p:spPr>
          <a:xfrm>
            <a:off x="1481667" y="3667036"/>
            <a:ext cx="828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For NMOS – &gt; average current is 207.4 </a:t>
            </a:r>
            <a:r>
              <a:rPr lang="el-GR" dirty="0"/>
              <a:t>μ</a:t>
            </a:r>
            <a:r>
              <a:rPr lang="en-IN" dirty="0"/>
              <a:t>A   coming at  I</a:t>
            </a:r>
            <a:r>
              <a:rPr lang="en-IN" baseline="-25000" dirty="0"/>
              <a:t>DS</a:t>
            </a:r>
            <a:r>
              <a:rPr lang="en-IN" dirty="0"/>
              <a:t> (V</a:t>
            </a:r>
            <a:r>
              <a:rPr lang="en-IN" baseline="-25000" dirty="0"/>
              <a:t>GS</a:t>
            </a:r>
            <a:r>
              <a:rPr lang="en-IN" dirty="0"/>
              <a:t> = V</a:t>
            </a:r>
            <a:r>
              <a:rPr lang="en-IN" baseline="-25000" dirty="0"/>
              <a:t>DD</a:t>
            </a:r>
            <a:r>
              <a:rPr lang="en-IN" dirty="0"/>
              <a:t> , V</a:t>
            </a:r>
            <a:r>
              <a:rPr lang="en-IN" baseline="-25000" dirty="0"/>
              <a:t>DS</a:t>
            </a:r>
            <a:r>
              <a:rPr lang="en-IN" dirty="0"/>
              <a:t>  = 0.3V</a:t>
            </a:r>
            <a:r>
              <a:rPr lang="en-IN" baseline="-25000" dirty="0"/>
              <a:t>DD</a:t>
            </a:r>
            <a:r>
              <a:rPr lang="en-IN" dirty="0"/>
              <a:t>)</a:t>
            </a:r>
          </a:p>
          <a:p>
            <a:r>
              <a:rPr lang="en-IN" dirty="0"/>
              <a:t>For PMOS -&gt; average current is  262.8014 </a:t>
            </a:r>
            <a:r>
              <a:rPr lang="el-GR" dirty="0"/>
              <a:t>μ</a:t>
            </a:r>
            <a:r>
              <a:rPr lang="en-IN" dirty="0"/>
              <a:t>A  coming at I</a:t>
            </a:r>
            <a:r>
              <a:rPr lang="en-IN" baseline="-25000" dirty="0"/>
              <a:t>DS</a:t>
            </a:r>
            <a:r>
              <a:rPr lang="en-IN" dirty="0"/>
              <a:t> (V</a:t>
            </a:r>
            <a:r>
              <a:rPr lang="en-IN" baseline="-25000" dirty="0"/>
              <a:t>GS</a:t>
            </a:r>
            <a:r>
              <a:rPr lang="en-IN" dirty="0"/>
              <a:t> = 5V</a:t>
            </a:r>
            <a:r>
              <a:rPr lang="en-IN" baseline="-25000" dirty="0"/>
              <a:t>DD</a:t>
            </a:r>
            <a:r>
              <a:rPr lang="en-IN" dirty="0"/>
              <a:t> /6 and V</a:t>
            </a:r>
            <a:r>
              <a:rPr lang="en-IN" baseline="-25000" dirty="0"/>
              <a:t>DS</a:t>
            </a:r>
            <a:r>
              <a:rPr lang="en-IN" dirty="0"/>
              <a:t>= V</a:t>
            </a:r>
            <a:r>
              <a:rPr lang="en-IN" baseline="-25000" dirty="0"/>
              <a:t>DD</a:t>
            </a:r>
            <a:r>
              <a:rPr lang="en-IN" dirty="0"/>
              <a:t>)</a:t>
            </a:r>
          </a:p>
          <a:p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6C19BF-0183-0588-4F8E-954D34843919}"/>
              </a:ext>
            </a:extLst>
          </p:cNvPr>
          <p:cNvSpPr txBox="1"/>
          <p:nvPr/>
        </p:nvSpPr>
        <p:spPr>
          <a:xfrm>
            <a:off x="67734" y="303026"/>
            <a:ext cx="8060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First Approach </a:t>
            </a:r>
            <a:r>
              <a:rPr lang="en-IN" dirty="0"/>
              <a:t>:-</a:t>
            </a:r>
          </a:p>
        </p:txBody>
      </p:sp>
    </p:spTree>
    <p:extLst>
      <p:ext uri="{BB962C8B-B14F-4D97-AF65-F5344CB8AC3E}">
        <p14:creationId xmlns:p14="http://schemas.microsoft.com/office/powerpoint/2010/main" val="939428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64E16C-DCBA-8B07-4366-4036705079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517"/>
          <a:stretch/>
        </p:blipFill>
        <p:spPr>
          <a:xfrm>
            <a:off x="62276" y="152400"/>
            <a:ext cx="10918991" cy="596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C9B825-720A-0179-E3CF-B3B6FB028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1267" y="152400"/>
            <a:ext cx="982133" cy="589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1166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0E6E9C-82F4-44AC-5B78-AA72516AF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5906"/>
            <a:ext cx="12192000" cy="39752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423C53-F1D1-AE60-1814-AC45D4D92F8C}"/>
              </a:ext>
            </a:extLst>
          </p:cNvPr>
          <p:cNvSpPr txBox="1"/>
          <p:nvPr/>
        </p:nvSpPr>
        <p:spPr>
          <a:xfrm>
            <a:off x="177800" y="338666"/>
            <a:ext cx="3496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Results From First Approach</a:t>
            </a:r>
          </a:p>
        </p:txBody>
      </p:sp>
    </p:spTree>
    <p:extLst>
      <p:ext uri="{BB962C8B-B14F-4D97-AF65-F5344CB8AC3E}">
        <p14:creationId xmlns:p14="http://schemas.microsoft.com/office/powerpoint/2010/main" val="1956936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3B2278-BD2A-045D-E0FA-1C114D1B5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9" y="200645"/>
            <a:ext cx="10251650" cy="609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0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966B92-6BDE-6447-5CE4-EC903FC2A4D3}"/>
              </a:ext>
            </a:extLst>
          </p:cNvPr>
          <p:cNvSpPr txBox="1"/>
          <p:nvPr/>
        </p:nvSpPr>
        <p:spPr>
          <a:xfrm>
            <a:off x="0" y="0"/>
            <a:ext cx="12192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Second Approach </a:t>
            </a:r>
            <a:r>
              <a:rPr lang="en-IN" dirty="0"/>
              <a:t>:-</a:t>
            </a:r>
          </a:p>
          <a:p>
            <a:endParaRPr lang="en-IN" dirty="0"/>
          </a:p>
          <a:p>
            <a:r>
              <a:rPr lang="en-IN" dirty="0"/>
              <a:t>Find the average transient current during charging and discharging and fit it to get </a:t>
            </a:r>
            <a:r>
              <a:rPr lang="en-IN" dirty="0" err="1"/>
              <a:t>I</a:t>
            </a:r>
            <a:r>
              <a:rPr lang="en-IN" baseline="-25000" dirty="0" err="1"/>
              <a:t>effective</a:t>
            </a:r>
            <a:r>
              <a:rPr lang="en-IN" dirty="0"/>
              <a:t>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5770C8-B703-B3FD-7439-5A0FC4D1B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268" y="877795"/>
            <a:ext cx="3154438" cy="54696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8FC015-C2DF-B3EE-1608-975CA0BEB3D2}"/>
              </a:ext>
            </a:extLst>
          </p:cNvPr>
          <p:cNvSpPr txBox="1"/>
          <p:nvPr/>
        </p:nvSpPr>
        <p:spPr>
          <a:xfrm>
            <a:off x="59266" y="1083733"/>
            <a:ext cx="1583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Input Pulse Going Low to High =&gt;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49BB24-D244-A423-E8AC-0DFE7731B87C}"/>
              </a:ext>
            </a:extLst>
          </p:cNvPr>
          <p:cNvSpPr txBox="1"/>
          <p:nvPr/>
        </p:nvSpPr>
        <p:spPr>
          <a:xfrm>
            <a:off x="0" y="3059668"/>
            <a:ext cx="15832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NMOS transient current =&gt;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DBBB83-1337-D69F-8CB4-E9C228E0E19F}"/>
              </a:ext>
            </a:extLst>
          </p:cNvPr>
          <p:cNvSpPr txBox="1"/>
          <p:nvPr/>
        </p:nvSpPr>
        <p:spPr>
          <a:xfrm>
            <a:off x="59266" y="4732867"/>
            <a:ext cx="1583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Output Voltage Going High to Low =&gt;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00EB9B-D879-2C0E-C548-DA0D2E9EDFCB}"/>
              </a:ext>
            </a:extLst>
          </p:cNvPr>
          <p:cNvCxnSpPr>
            <a:cxnSpLocks/>
          </p:cNvCxnSpPr>
          <p:nvPr/>
        </p:nvCxnSpPr>
        <p:spPr>
          <a:xfrm>
            <a:off x="1837267" y="3429000"/>
            <a:ext cx="227753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ADFC7A-AEC6-7302-4785-0E907CABFC8A}"/>
              </a:ext>
            </a:extLst>
          </p:cNvPr>
          <p:cNvCxnSpPr/>
          <p:nvPr/>
        </p:nvCxnSpPr>
        <p:spPr>
          <a:xfrm flipH="1">
            <a:off x="4114800" y="2658533"/>
            <a:ext cx="1422400" cy="660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123E05B-224C-10A4-3426-366234A2AC3F}"/>
              </a:ext>
            </a:extLst>
          </p:cNvPr>
          <p:cNvSpPr txBox="1"/>
          <p:nvPr/>
        </p:nvSpPr>
        <p:spPr>
          <a:xfrm>
            <a:off x="5537199" y="2243667"/>
            <a:ext cx="4157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Average Value of Current</a:t>
            </a:r>
          </a:p>
          <a:p>
            <a:endParaRPr lang="en-IN" dirty="0"/>
          </a:p>
          <a:p>
            <a:r>
              <a:rPr lang="en-IN" dirty="0"/>
              <a:t>(similarly we can do for PMOS)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32186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5E3C37-AE0C-11EC-D0B2-5A98E76F6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34" y="575734"/>
            <a:ext cx="6472833" cy="41249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EF5520-76BE-7B87-1BDB-E2FF13722F7D}"/>
              </a:ext>
            </a:extLst>
          </p:cNvPr>
          <p:cNvSpPr txBox="1"/>
          <p:nvPr/>
        </p:nvSpPr>
        <p:spPr>
          <a:xfrm>
            <a:off x="7078133" y="618067"/>
            <a:ext cx="46058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of all the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16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avg,transient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107.07 </a:t>
            </a:r>
            <a:r>
              <a:rPr lang="el-G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  <a:p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fit with required current (empirically) ;  multiply by factor of 2</a:t>
            </a:r>
          </a:p>
          <a:p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 ;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16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214.14 </a:t>
            </a:r>
            <a:r>
              <a:rPr lang="el-G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7C3521-65BE-843C-825D-092E183748A9}"/>
              </a:ext>
            </a:extLst>
          </p:cNvPr>
          <p:cNvSpPr/>
          <p:nvPr/>
        </p:nvSpPr>
        <p:spPr>
          <a:xfrm>
            <a:off x="7319432" y="2794000"/>
            <a:ext cx="4123267" cy="609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C2B37B-1527-C32A-D374-AD0ED919570A}"/>
              </a:ext>
            </a:extLst>
          </p:cNvPr>
          <p:cNvSpPr txBox="1"/>
          <p:nvPr/>
        </p:nvSpPr>
        <p:spPr>
          <a:xfrm>
            <a:off x="7382933" y="2887133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This </a:t>
            </a:r>
            <a:r>
              <a:rPr lang="en-IN" dirty="0" err="1"/>
              <a:t>I</a:t>
            </a:r>
            <a:r>
              <a:rPr lang="en-IN" baseline="-25000" dirty="0" err="1"/>
              <a:t>eff</a:t>
            </a:r>
            <a:r>
              <a:rPr lang="en-IN" dirty="0"/>
              <a:t> = I</a:t>
            </a:r>
            <a:r>
              <a:rPr lang="en-IN" baseline="-25000" dirty="0"/>
              <a:t>DS,NMOS</a:t>
            </a:r>
            <a:r>
              <a:rPr lang="en-IN" dirty="0"/>
              <a:t> (V</a:t>
            </a:r>
            <a:r>
              <a:rPr lang="en-IN" baseline="-25000" dirty="0"/>
              <a:t>GS</a:t>
            </a:r>
            <a:r>
              <a:rPr lang="en-IN" dirty="0"/>
              <a:t> = V</a:t>
            </a:r>
            <a:r>
              <a:rPr lang="en-IN" baseline="-25000" dirty="0"/>
              <a:t>DD ; </a:t>
            </a:r>
            <a:r>
              <a:rPr lang="en-IN" dirty="0"/>
              <a:t>V</a:t>
            </a:r>
            <a:r>
              <a:rPr lang="en-IN" baseline="-25000" dirty="0"/>
              <a:t>DS</a:t>
            </a:r>
            <a:r>
              <a:rPr lang="en-IN" dirty="0"/>
              <a:t> = V</a:t>
            </a:r>
            <a:r>
              <a:rPr lang="en-IN" baseline="-25000" dirty="0"/>
              <a:t>DD</a:t>
            </a:r>
            <a:r>
              <a:rPr lang="en-IN" dirty="0"/>
              <a:t>/3)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08400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5B8C13-665E-B3A5-3588-61ECA718D113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of all the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18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avg,transient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107.21 </a:t>
            </a:r>
            <a:r>
              <a:rPr lang="el-G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fit with required current (empirically) ;  multiply by factor of 2.5</a:t>
            </a: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 ;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z="18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268.025 </a:t>
            </a:r>
            <a:r>
              <a:rPr lang="el-G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9F4832-3A52-0447-5884-B73F58073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6059"/>
            <a:ext cx="2724530" cy="3877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EFC65B-1565-C15C-8C87-AF2535BD9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530" y="1975111"/>
            <a:ext cx="1495634" cy="38391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DE20235-B40B-B015-93A5-A8B54171336E}"/>
              </a:ext>
            </a:extLst>
          </p:cNvPr>
          <p:cNvSpPr/>
          <p:nvPr/>
        </p:nvSpPr>
        <p:spPr>
          <a:xfrm>
            <a:off x="5626098" y="2040466"/>
            <a:ext cx="4123267" cy="609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487494-52E7-E10E-9A90-4B9C8A02AF73}"/>
              </a:ext>
            </a:extLst>
          </p:cNvPr>
          <p:cNvSpPr txBox="1"/>
          <p:nvPr/>
        </p:nvSpPr>
        <p:spPr>
          <a:xfrm>
            <a:off x="5689599" y="2133599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This </a:t>
            </a:r>
            <a:r>
              <a:rPr lang="en-IN" dirty="0" err="1"/>
              <a:t>I</a:t>
            </a:r>
            <a:r>
              <a:rPr lang="en-IN" baseline="-25000" dirty="0" err="1"/>
              <a:t>eff</a:t>
            </a:r>
            <a:r>
              <a:rPr lang="en-IN" dirty="0"/>
              <a:t> = I</a:t>
            </a:r>
            <a:r>
              <a:rPr lang="en-IN" baseline="-25000" dirty="0"/>
              <a:t>DS,PMOS</a:t>
            </a:r>
            <a:r>
              <a:rPr lang="en-IN" dirty="0"/>
              <a:t> (V</a:t>
            </a:r>
            <a:r>
              <a:rPr lang="en-IN" baseline="-25000" dirty="0"/>
              <a:t>GS</a:t>
            </a:r>
            <a:r>
              <a:rPr lang="en-IN" dirty="0"/>
              <a:t> = V</a:t>
            </a:r>
            <a:r>
              <a:rPr lang="en-IN" baseline="-25000" dirty="0"/>
              <a:t>DD ; </a:t>
            </a:r>
            <a:r>
              <a:rPr lang="en-IN" dirty="0"/>
              <a:t>V</a:t>
            </a:r>
            <a:r>
              <a:rPr lang="en-IN" baseline="-25000" dirty="0"/>
              <a:t>DS</a:t>
            </a:r>
            <a:r>
              <a:rPr lang="en-IN" dirty="0"/>
              <a:t> = V</a:t>
            </a:r>
            <a:r>
              <a:rPr lang="en-IN" baseline="-25000" dirty="0"/>
              <a:t>DD</a:t>
            </a:r>
            <a:r>
              <a:rPr lang="en-IN" dirty="0"/>
              <a:t>/3)</a:t>
            </a:r>
          </a:p>
          <a:p>
            <a:endParaRPr lang="en-IN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6A37BCA-B888-65CA-88CF-51B380552A75}"/>
              </a:ext>
            </a:extLst>
          </p:cNvPr>
          <p:cNvCxnSpPr/>
          <p:nvPr/>
        </p:nvCxnSpPr>
        <p:spPr>
          <a:xfrm>
            <a:off x="5969000" y="2709333"/>
            <a:ext cx="1388533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B51176B-B548-C869-2BC7-014D13A2771E}"/>
              </a:ext>
            </a:extLst>
          </p:cNvPr>
          <p:cNvSpPr txBox="1"/>
          <p:nvPr/>
        </p:nvSpPr>
        <p:spPr>
          <a:xfrm>
            <a:off x="7476067" y="3213204"/>
            <a:ext cx="298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Same Voltage Points as NMOS</a:t>
            </a:r>
          </a:p>
        </p:txBody>
      </p:sp>
    </p:spTree>
    <p:extLst>
      <p:ext uri="{BB962C8B-B14F-4D97-AF65-F5344CB8AC3E}">
        <p14:creationId xmlns:p14="http://schemas.microsoft.com/office/powerpoint/2010/main" val="4276359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D7BA1E-9E6F-8CEA-BBDF-83F754A8F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47087"/>
            <a:ext cx="5604346" cy="33293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900F6A-028C-1141-108D-E7492EA92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-24297"/>
            <a:ext cx="5963785" cy="32386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5DC3F5-33A4-F554-5509-32C671291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98" y="3376402"/>
            <a:ext cx="5874866" cy="34815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5291A5-02FC-DAC2-1C6E-AC5D32C93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259666"/>
            <a:ext cx="5963786" cy="355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3177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4F23EFB-F65A-84A8-1C9F-B906DAD45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298" y="1113572"/>
            <a:ext cx="919476" cy="35983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8A4ABB-0223-3ABF-4D5E-6DAC15E48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774" y="1113571"/>
            <a:ext cx="651043" cy="359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26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New structure transistors for advanced technology node CMOS ICs">
            <a:extLst>
              <a:ext uri="{FF2B5EF4-FFF2-40B4-BE49-F238E27FC236}">
                <a16:creationId xmlns:a16="http://schemas.microsoft.com/office/drawing/2014/main" id="{240B3103-F860-20B9-9BCA-04CDE97F7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787399"/>
            <a:ext cx="10714615" cy="483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83C533-6D82-8CEF-633B-3AE514307BCC}"/>
              </a:ext>
            </a:extLst>
          </p:cNvPr>
          <p:cNvSpPr txBox="1"/>
          <p:nvPr/>
        </p:nvSpPr>
        <p:spPr>
          <a:xfrm>
            <a:off x="8415866" y="6457890"/>
            <a:ext cx="3268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*source : New structure transistors for advanced technology node CMOS ICs</a:t>
            </a:r>
            <a:endParaRPr lang="en-IN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5AB2E8-8FB5-5C37-4AD4-9F815589DCF4}"/>
              </a:ext>
            </a:extLst>
          </p:cNvPr>
          <p:cNvSpPr txBox="1"/>
          <p:nvPr/>
        </p:nvSpPr>
        <p:spPr>
          <a:xfrm>
            <a:off x="313267" y="279400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CMOS Scaling :-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9285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407CA5-B2CF-428B-11C4-1E88057F72D4}"/>
              </a:ext>
            </a:extLst>
          </p:cNvPr>
          <p:cNvSpPr txBox="1"/>
          <p:nvPr/>
        </p:nvSpPr>
        <p:spPr>
          <a:xfrm>
            <a:off x="0" y="0"/>
            <a:ext cx="12192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/>
              <a:t>Conclusion </a:t>
            </a:r>
          </a:p>
          <a:p>
            <a:endParaRPr lang="en-I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From both the approaches ;  the worst case errors are same ; Approx.: +30%  to -15%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To form an analytical model effectively ; one can take the average of transient currents for both PMOS and NMOS during low to high and high to low transitions of output voltage respectively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Multiply the current  by a factor in order to get the require delay.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resultant current obtained at particular voltage points can be taken as the </a:t>
            </a:r>
            <a:r>
              <a:rPr lang="en-IN" dirty="0" err="1"/>
              <a:t>I</a:t>
            </a:r>
            <a:r>
              <a:rPr lang="en-IN" baseline="-25000" dirty="0" err="1"/>
              <a:t>effective</a:t>
            </a:r>
            <a:r>
              <a:rPr lang="en-IN" dirty="0"/>
              <a:t> in denominator of the delay equation.</a:t>
            </a:r>
          </a:p>
        </p:txBody>
      </p:sp>
    </p:spTree>
    <p:extLst>
      <p:ext uri="{BB962C8B-B14F-4D97-AF65-F5344CB8AC3E}">
        <p14:creationId xmlns:p14="http://schemas.microsoft.com/office/powerpoint/2010/main" val="16924601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63D5D5-AFEE-334A-476F-B3604F8DC751}"/>
              </a:ext>
            </a:extLst>
          </p:cNvPr>
          <p:cNvSpPr txBox="1"/>
          <p:nvPr/>
        </p:nvSpPr>
        <p:spPr>
          <a:xfrm>
            <a:off x="0" y="0"/>
            <a:ext cx="12192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Future Work:-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Validate the same procedure using TCAD simulations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 a Physics Based  ML model to train the parameters using the formulated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 the model for scaling across technologies </a:t>
            </a:r>
            <a:endParaRPr lang="en-IN" dirty="0"/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Apply methodology to different logic gates and circuits beyond inverter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Incorporate parasitics and interconnect effects in delay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Short channels equations may change (e.g. Adding DIBL coefficient; applying alpha-power MOS model for current equation)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a compact model library to replace time-consuming simulations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10123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50990B-0B90-21A3-5F17-7F420EF180BB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References :-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7F251F-1CAC-81FF-C092-FDC417E67214}"/>
              </a:ext>
            </a:extLst>
          </p:cNvPr>
          <p:cNvSpPr txBox="1"/>
          <p:nvPr/>
        </p:nvSpPr>
        <p:spPr>
          <a:xfrm>
            <a:off x="0" y="372533"/>
            <a:ext cx="12132733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[1]C. F. Chen, M. H. Chiang, C. Hu, and P. K. Ko</a:t>
            </a: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“Alpha-power law MOSFET model and its applications to CMOS inverter delay and other formulas,” </a:t>
            </a:r>
            <a:r>
              <a:rPr lang="en-I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Journal of Solid-State Circuits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25, no. 2, pp. 584-594, Apr. 1990.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10.1109/4.52187.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[2]B. Andreev, E. L.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Titlebaum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E. G. Friedman, “Sizing CMOS inverters with Miller effect and threshold voltage variations,”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Circuits, Syst.,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Comput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15, no. 3, pp. 437–454, Oct. 2006.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10.1142/S0218126606003142.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[3]F. S.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Marranghello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I. Reis, and R. P. Ribas, “Improving analytical delay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CMOS inverters,” </a:t>
            </a:r>
            <a:r>
              <a:rPr lang="en-I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</a:t>
            </a:r>
            <a:r>
              <a:rPr lang="en-IN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Integr</a:t>
            </a:r>
            <a:r>
              <a:rPr lang="en-I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Circuits Syst.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10, no. 2, pp. 123–134, 2015.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[4]L. Xue, A. Dixit, N. Kumar, V. Georgiev, and B. Liu, “Machine learning-assisted device circuit co-optimization: A case study on inverter,” </a:t>
            </a:r>
            <a:r>
              <a:rPr lang="en-I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Trans. Electron Devices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71, no. 1, pp. 1-10, 2024.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10.1109/TED.2024.3476231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[5]N.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Hedenstierna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K. O. Jeppson, “CMOS circuit speed and buffer optimization,” </a:t>
            </a:r>
            <a:r>
              <a:rPr lang="en-I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Trans. </a:t>
            </a:r>
            <a:r>
              <a:rPr lang="en-IN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Comput</a:t>
            </a:r>
            <a:r>
              <a:rPr lang="en-I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.-Aided Des. </a:t>
            </a:r>
            <a:r>
              <a:rPr lang="en-IN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Integr</a:t>
            </a:r>
            <a:r>
              <a:rPr lang="en-I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Circuits Syst.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6, no. 2, pp. 270–281, Mar. 1987.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10.1109/TCAD.1987.1270271.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:[6] K. </a:t>
            </a:r>
            <a:r>
              <a:rPr lang="en-IN" sz="1400" dirty="0" err="1"/>
              <a:t>Eshraghian</a:t>
            </a:r>
            <a:r>
              <a:rPr lang="en-IN" sz="1400" dirty="0"/>
              <a:t>, D.A. </a:t>
            </a:r>
            <a:r>
              <a:rPr lang="en-IN" sz="1400" dirty="0" err="1"/>
              <a:t>Pucknell</a:t>
            </a:r>
            <a:r>
              <a:rPr lang="en-IN" sz="1400" dirty="0"/>
              <a:t>, and S.M. Kang, </a:t>
            </a:r>
            <a:r>
              <a:rPr lang="en-IN" sz="1400" i="1" dirty="0"/>
              <a:t>CMOS Digital Integrated Circuits: Analysis and Design</a:t>
            </a:r>
            <a:r>
              <a:rPr lang="en-IN" sz="1400" dirty="0"/>
              <a:t>, 3rd ed. New York: McGraw-Hill, 2003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[7]H. Jeong </a:t>
            </a:r>
            <a:r>
              <a:rPr lang="en-IN" sz="1400" i="1" dirty="0"/>
              <a:t>et al.</a:t>
            </a:r>
            <a:r>
              <a:rPr lang="en-IN" sz="1400" dirty="0"/>
              <a:t>, “MOBO-driven advanced sub-3-nm device optimization for enhanced PDP performance,” </a:t>
            </a:r>
            <a:r>
              <a:rPr lang="en-IN" sz="1400" i="1" dirty="0"/>
              <a:t>IEEE Transactions on Electron Devices</a:t>
            </a:r>
            <a:r>
              <a:rPr lang="en-IN" sz="1400" dirty="0"/>
              <a:t>, 2024. </a:t>
            </a:r>
            <a:r>
              <a:rPr lang="en-IN" sz="1400" dirty="0" err="1"/>
              <a:t>doi</a:t>
            </a:r>
            <a:r>
              <a:rPr lang="en-IN" sz="1400" dirty="0"/>
              <a:t>: 10.1109/TED.2024.3378224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[8]A. </a:t>
            </a:r>
            <a:r>
              <a:rPr lang="en-IN" sz="1400" dirty="0" err="1"/>
              <a:t>Razavieh</a:t>
            </a:r>
            <a:r>
              <a:rPr lang="en-IN" sz="1400" dirty="0"/>
              <a:t> </a:t>
            </a:r>
            <a:r>
              <a:rPr lang="en-IN" sz="1400" i="1" dirty="0"/>
              <a:t>et al.</a:t>
            </a:r>
            <a:r>
              <a:rPr lang="en-IN" sz="1400" dirty="0"/>
              <a:t>, “Effective drive current in scaled FinFET and NSFET CMOS inverters,” in </a:t>
            </a:r>
            <a:r>
              <a:rPr lang="en-IN" sz="1400" i="1" dirty="0"/>
              <a:t>Proc. Device Research Conference (DRC)</a:t>
            </a:r>
            <a:r>
              <a:rPr lang="en-IN" sz="1400" dirty="0"/>
              <a:t>, 2018, pp. 1–2. </a:t>
            </a:r>
            <a:r>
              <a:rPr lang="en-IN" sz="1400" dirty="0" err="1"/>
              <a:t>doi</a:t>
            </a:r>
            <a:r>
              <a:rPr lang="en-IN" sz="1400" dirty="0"/>
              <a:t>: 10.1109/DRC.2018.8442220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35311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7AE726-0392-F500-1C09-C4BA25D8C90D}"/>
              </a:ext>
            </a:extLst>
          </p:cNvPr>
          <p:cNvSpPr txBox="1"/>
          <p:nvPr/>
        </p:nvSpPr>
        <p:spPr>
          <a:xfrm>
            <a:off x="0" y="-778932"/>
            <a:ext cx="11988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sz="9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79376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A Buried Thermal Rail (BTR) Technology to Improve Electrothermal  Characteristics of Complementary Field-Effect Transistor (CFET)">
            <a:extLst>
              <a:ext uri="{FF2B5EF4-FFF2-40B4-BE49-F238E27FC236}">
                <a16:creationId xmlns:a16="http://schemas.microsoft.com/office/drawing/2014/main" id="{8C3C17F3-CBD1-6B12-EB47-5A760BB7A5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5" r="22660"/>
          <a:stretch/>
        </p:blipFill>
        <p:spPr bwMode="auto">
          <a:xfrm>
            <a:off x="0" y="169334"/>
            <a:ext cx="6069046" cy="597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5F07DD-9BE8-5D52-E49D-C987E28AC8A5}"/>
              </a:ext>
            </a:extLst>
          </p:cNvPr>
          <p:cNvSpPr txBox="1"/>
          <p:nvPr/>
        </p:nvSpPr>
        <p:spPr>
          <a:xfrm>
            <a:off x="6409266" y="1443841"/>
            <a:ext cx="53763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Complementary FET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Successor to GAAFET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3D stacked device architecture with NFET over PFET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 </a:t>
            </a:r>
            <a:r>
              <a:rPr lang="en-US" dirty="0"/>
              <a:t>Higher transistor density (no side-by-side layout)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Saves Chip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BACCD-0683-872C-E527-FABF2B696DD8}"/>
              </a:ext>
            </a:extLst>
          </p:cNvPr>
          <p:cNvSpPr txBox="1"/>
          <p:nvPr/>
        </p:nvSpPr>
        <p:spPr>
          <a:xfrm>
            <a:off x="423333" y="6358467"/>
            <a:ext cx="46228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*Source : </a:t>
            </a:r>
            <a:r>
              <a:rPr lang="en-US" sz="9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Pan, Z., Liu, T., Yang, J., &amp; Zhang, D. W. (2023). A Buried Thermal Rail (BTR) Technology to Improve Electrothermal Characteristics of Complementary Field-Effect Transistor (CFET). </a:t>
            </a:r>
            <a:r>
              <a:rPr lang="en-US" sz="900" i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ResearchGate</a:t>
            </a:r>
            <a:r>
              <a:rPr lang="en-US" sz="9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endParaRPr lang="en-IN" sz="900" dirty="0"/>
          </a:p>
        </p:txBody>
      </p:sp>
    </p:spTree>
    <p:extLst>
      <p:ext uri="{BB962C8B-B14F-4D97-AF65-F5344CB8AC3E}">
        <p14:creationId xmlns:p14="http://schemas.microsoft.com/office/powerpoint/2010/main" val="3145023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92705A-CD77-A35C-AB8B-8D46EA0C265F}"/>
              </a:ext>
            </a:extLst>
          </p:cNvPr>
          <p:cNvSpPr txBox="1"/>
          <p:nvPr/>
        </p:nvSpPr>
        <p:spPr>
          <a:xfrm>
            <a:off x="0" y="160866"/>
            <a:ext cx="12192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transistor become smaller, structures become more complex, circuits become more highly integrated, and optimization of nonlinear device performance becomes more difficult</a:t>
            </a:r>
          </a:p>
          <a:p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of the key trade – off in IC design =&gt;  Speed(Delay) + Efficiency (Power) </a:t>
            </a:r>
          </a:p>
          <a:p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Speed =&gt; increase with increase in I</a:t>
            </a:r>
            <a:r>
              <a:rPr lang="en-IN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 Power Consumption =&gt;decrease with  decrease in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off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(less leakage)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Power Consumption =&gt; related with switching </a:t>
            </a:r>
          </a:p>
          <a:p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Why do we need domain-specific computing accelerators? | by Jan Kaiser |  Medium">
            <a:extLst>
              <a:ext uri="{FF2B5EF4-FFF2-40B4-BE49-F238E27FC236}">
                <a16:creationId xmlns:a16="http://schemas.microsoft.com/office/drawing/2014/main" id="{4B67F651-A093-12CF-9A70-0AFDA2BB7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267" y="971374"/>
            <a:ext cx="2954865" cy="149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D94272-3515-CA6E-01F0-DFBD658A9B9F}"/>
              </a:ext>
            </a:extLst>
          </p:cNvPr>
          <p:cNvCxnSpPr/>
          <p:nvPr/>
        </p:nvCxnSpPr>
        <p:spPr>
          <a:xfrm>
            <a:off x="0" y="292100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AB0A507-5802-152C-E8D3-0FF5AB46941A}"/>
              </a:ext>
            </a:extLst>
          </p:cNvPr>
          <p:cNvSpPr txBox="1"/>
          <p:nvPr/>
        </p:nvSpPr>
        <p:spPr>
          <a:xfrm>
            <a:off x="0" y="2921000"/>
            <a:ext cx="59774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optimization is important :-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Reducing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makes circuits faster.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Reducing power improves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thermal reliability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reduces packaging cost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1DD557-0327-65C4-C923-70960FD6EAD6}"/>
              </a:ext>
            </a:extLst>
          </p:cNvPr>
          <p:cNvSpPr txBox="1"/>
          <p:nvPr/>
        </p:nvSpPr>
        <p:spPr>
          <a:xfrm>
            <a:off x="82550" y="4952325"/>
            <a:ext cx="121094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Statement:-</a:t>
            </a: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u="sng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Predict and optimize the inverter design {width(W), length(L), number of </a:t>
            </a:r>
            <a:r>
              <a:rPr lang="en-US" b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sheets</a:t>
            </a:r>
            <a:r>
              <a:rPr lang="en-US" sz="1800" b="1" u="sng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(N)} to meet specified power and delay requirements for advanced nanosheet FET and CFET-based technologies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84818B8-FE14-E6BF-80DE-EBF8CE908F74}"/>
              </a:ext>
            </a:extLst>
          </p:cNvPr>
          <p:cNvCxnSpPr>
            <a:cxnSpLocks/>
          </p:cNvCxnSpPr>
          <p:nvPr/>
        </p:nvCxnSpPr>
        <p:spPr>
          <a:xfrm>
            <a:off x="0" y="474980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Equipment in which CMOS Logic ICs are used | Toshiba Electronic Devices &amp;  Storage Corporation | Asia-English">
            <a:extLst>
              <a:ext uri="{FF2B5EF4-FFF2-40B4-BE49-F238E27FC236}">
                <a16:creationId xmlns:a16="http://schemas.microsoft.com/office/drawing/2014/main" id="{42D1DB9F-3C92-8942-AD91-66FA5391E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533" y="2921000"/>
            <a:ext cx="4108979" cy="176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138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5EE62B7-AC3D-BCFA-1DFC-0A032EECE6E0}"/>
              </a:ext>
            </a:extLst>
          </p:cNvPr>
          <p:cNvSpPr txBox="1"/>
          <p:nvPr/>
        </p:nvSpPr>
        <p:spPr>
          <a:xfrm>
            <a:off x="0" y="0"/>
            <a:ext cx="12192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u="sng" dirty="0"/>
              <a:t>Solution Approach</a:t>
            </a:r>
          </a:p>
          <a:p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Developing an analytical model for inverter delay and power as functions of key parameters such as effective current and capacitance.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Build a Deep Neural Network (DNN)-based forward model to predict current and capacitance values for inverter design parameters (W, L, N). Implementing optimization algorithms like Bayesian or grid search .</a:t>
            </a:r>
          </a:p>
          <a:p>
            <a:endParaRPr lang="en-US" sz="18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TCAD simulations of state-of-the-art devices are time-consuming.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simulations incur high computational costs to obtain optimal design parameters before Manufacturing Process Evaluation  ; that’s where ML as a solution can work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A5329A-9A3F-C68D-0CB1-0CC444742AC2}"/>
              </a:ext>
            </a:extLst>
          </p:cNvPr>
          <p:cNvCxnSpPr/>
          <p:nvPr/>
        </p:nvCxnSpPr>
        <p:spPr>
          <a:xfrm flipV="1">
            <a:off x="0" y="1972733"/>
            <a:ext cx="12192000" cy="67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7" name="Picture 5" descr="Hybrid physics-based and data-driven models for smart manufacturing:  Modelling, simulation, and explainability - ScienceDirect">
            <a:extLst>
              <a:ext uri="{FF2B5EF4-FFF2-40B4-BE49-F238E27FC236}">
                <a16:creationId xmlns:a16="http://schemas.microsoft.com/office/drawing/2014/main" id="{C7D527B0-016A-4433-A743-51F724E13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412" y="3585486"/>
            <a:ext cx="4975587" cy="274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61C713-A95C-FB1E-6B8D-89331ADC4565}"/>
              </a:ext>
            </a:extLst>
          </p:cNvPr>
          <p:cNvSpPr txBox="1"/>
          <p:nvPr/>
        </p:nvSpPr>
        <p:spPr>
          <a:xfrm>
            <a:off x="1015999" y="6350169"/>
            <a:ext cx="5588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*Source :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J. Wang, Y. Li, R. X. Gao, and F. Zhang, "Hybrid physics-based and data-driven models for smart manufacturing: Modelling, simulation, and explainability," </a:t>
            </a:r>
            <a:r>
              <a:rPr lang="en-US" sz="900" i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Journal of Manufacturing Systems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vol. 63, pp. 540–553, 2022. [Online]. Available: https://doi.org/10.1016/j.jmsy.2022.02.008</a:t>
            </a:r>
            <a:endParaRPr lang="en-IN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437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A0D49-A820-EE3C-BB14-8C764068C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to develop an analytical model?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F31FE-AFD2-FC13-219E-C17C7CA588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Data Driven Model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342FFE-FF2D-82F8-31AF-976F4683BE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0" y="2582335"/>
            <a:ext cx="5452533" cy="3286760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machine learning (ML), deep learning (DL), and statistical methods to model a system by learning from experimental or simulated data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Cleaning and preparing data for modeling; fine tuning ; extraction of data without physical interpretability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May fail in unseen scenarios not seen in training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hence difficult to </a:t>
            </a:r>
            <a:r>
              <a:rPr lang="en-US" dirty="0" err="1"/>
              <a:t>generelise</a:t>
            </a:r>
            <a:r>
              <a:rPr lang="en-US" dirty="0"/>
              <a:t> </a:t>
            </a:r>
            <a:endParaRPr lang="en-IN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4B41BA-5210-C97A-5DBE-3DA07FE9B2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Physics Based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FD1C2F-168E-91B7-7FB3-49879D680F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08133" y="2582334"/>
            <a:ext cx="5347547" cy="3286760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mathematical equations derived from physical principles 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High interpretability and transparency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Generalizable and robust to new conditions.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Time-consuming to simulate especially in complex, multi-scale systems.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endParaRPr lang="en-IN" dirty="0"/>
          </a:p>
          <a:p>
            <a:pPr marL="0" indent="0">
              <a:buNone/>
            </a:pPr>
            <a:r>
              <a:rPr lang="en-IN" dirty="0"/>
              <a:t>	</a:t>
            </a:r>
            <a:endParaRPr lang="en-US" dirty="0"/>
          </a:p>
          <a:p>
            <a:endParaRPr lang="en-IN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563389-DBF5-5344-7062-8A7CC293F5B6}"/>
              </a:ext>
            </a:extLst>
          </p:cNvPr>
          <p:cNvCxnSpPr/>
          <p:nvPr/>
        </p:nvCxnSpPr>
        <p:spPr>
          <a:xfrm>
            <a:off x="5579533" y="1846052"/>
            <a:ext cx="0" cy="4419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B5CBB0A-897B-14B6-A3EB-83C413B14EAE}"/>
              </a:ext>
            </a:extLst>
          </p:cNvPr>
          <p:cNvSpPr txBox="1"/>
          <p:nvPr/>
        </p:nvSpPr>
        <p:spPr>
          <a:xfrm>
            <a:off x="5706534" y="5223933"/>
            <a:ext cx="602826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from an analytical model , we know what are the current and capacitance ranges to look  for , we can proceed accordingly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354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3DF8EA-1C5B-F255-4CA9-DDF160775068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/>
              <a:t>METHODOLOGY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F51D046-4B60-71FD-A4EA-546CC8819DBC}"/>
              </a:ext>
            </a:extLst>
          </p:cNvPr>
          <p:cNvCxnSpPr>
            <a:cxnSpLocks/>
          </p:cNvCxnSpPr>
          <p:nvPr/>
        </p:nvCxnSpPr>
        <p:spPr>
          <a:xfrm>
            <a:off x="0" y="719667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13E5B08-A4F5-9BFE-0E87-2C0F03E36A9D}"/>
              </a:ext>
            </a:extLst>
          </p:cNvPr>
          <p:cNvSpPr/>
          <p:nvPr/>
        </p:nvSpPr>
        <p:spPr>
          <a:xfrm>
            <a:off x="423333" y="1888067"/>
            <a:ext cx="2336800" cy="17441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Analytical Model Formulation for delay and power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29AA4E6-7BE9-3AB2-23FD-7FAD8B4C1F19}"/>
              </a:ext>
            </a:extLst>
          </p:cNvPr>
          <p:cNvCxnSpPr/>
          <p:nvPr/>
        </p:nvCxnSpPr>
        <p:spPr>
          <a:xfrm>
            <a:off x="2819400" y="2692399"/>
            <a:ext cx="9821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2E989CD-AA29-BC47-3ED8-D87F68CD1AA3}"/>
              </a:ext>
            </a:extLst>
          </p:cNvPr>
          <p:cNvSpPr/>
          <p:nvPr/>
        </p:nvSpPr>
        <p:spPr>
          <a:xfrm>
            <a:off x="3877733" y="1888067"/>
            <a:ext cx="2336800" cy="17441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Validating it using mixed mode simulations (formulating analytical  model helps to reduce this)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26EDA6-925E-F7D9-9B22-18AA754CAD92}"/>
              </a:ext>
            </a:extLst>
          </p:cNvPr>
          <p:cNvCxnSpPr/>
          <p:nvPr/>
        </p:nvCxnSpPr>
        <p:spPr>
          <a:xfrm>
            <a:off x="6299200" y="2683931"/>
            <a:ext cx="9821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1BC0491-111B-92B1-3FC7-BDE31D5617B3}"/>
              </a:ext>
            </a:extLst>
          </p:cNvPr>
          <p:cNvSpPr/>
          <p:nvPr/>
        </p:nvSpPr>
        <p:spPr>
          <a:xfrm>
            <a:off x="7281334" y="1834746"/>
            <a:ext cx="2336800" cy="17441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From the data obtained from TCAD ; develop a DNN based forward model which gets trained on this data 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16E4EC5-7A6F-0429-E19B-BCFC8F84D509}"/>
              </a:ext>
            </a:extLst>
          </p:cNvPr>
          <p:cNvCxnSpPr>
            <a:stCxn id="16" idx="3"/>
          </p:cNvCxnSpPr>
          <p:nvPr/>
        </p:nvCxnSpPr>
        <p:spPr>
          <a:xfrm>
            <a:off x="9618134" y="2706813"/>
            <a:ext cx="651932" cy="14308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1BCAE04-9A9D-19DB-4C72-F52E2C5FA60F}"/>
              </a:ext>
            </a:extLst>
          </p:cNvPr>
          <p:cNvSpPr/>
          <p:nvPr/>
        </p:nvSpPr>
        <p:spPr>
          <a:xfrm>
            <a:off x="9186333" y="4150602"/>
            <a:ext cx="2336800" cy="17441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Use optimization algorithms like Bayesian optimization or grid search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0226CA-4A3B-7873-DE5D-2D8F56565E9D}"/>
              </a:ext>
            </a:extLst>
          </p:cNvPr>
          <p:cNvCxnSpPr/>
          <p:nvPr/>
        </p:nvCxnSpPr>
        <p:spPr>
          <a:xfrm flipH="1">
            <a:off x="6993466" y="5091733"/>
            <a:ext cx="21928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9CB323C-00AE-B18E-54CD-E22F0059BEE2}"/>
              </a:ext>
            </a:extLst>
          </p:cNvPr>
          <p:cNvSpPr/>
          <p:nvPr/>
        </p:nvSpPr>
        <p:spPr>
          <a:xfrm>
            <a:off x="4656666" y="4188482"/>
            <a:ext cx="2336800" cy="1835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The output of this feed forward model can give us the parameters that we can feed into TCAD to have an optimised design for inverter</a:t>
            </a:r>
          </a:p>
        </p:txBody>
      </p:sp>
    </p:spTree>
    <p:extLst>
      <p:ext uri="{BB962C8B-B14F-4D97-AF65-F5344CB8AC3E}">
        <p14:creationId xmlns:p14="http://schemas.microsoft.com/office/powerpoint/2010/main" val="264914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7B9E32-BD95-6DF8-A37A-EF92431CAB25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Basics of inverter 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E9F7BE14-8F95-6A48-82F2-29BAA930F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05" y="461329"/>
            <a:ext cx="6462000" cy="29676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DA43C3-E87C-BCB5-CF21-31F002379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73" y="3719476"/>
            <a:ext cx="2762839" cy="14197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21BDFE-AD2F-ADFB-8149-3AD39EB66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9658" y="3650397"/>
            <a:ext cx="1979695" cy="1733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95391A-181D-2F03-16EE-59ADA3A9AD92}"/>
              </a:ext>
            </a:extLst>
          </p:cNvPr>
          <p:cNvSpPr txBox="1"/>
          <p:nvPr/>
        </p:nvSpPr>
        <p:spPr>
          <a:xfrm>
            <a:off x="7207066" y="2769737"/>
            <a:ext cx="32746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*source : K. </a:t>
            </a:r>
            <a:r>
              <a:rPr lang="en-IN" sz="1000" dirty="0" err="1"/>
              <a:t>Eshraghian</a:t>
            </a:r>
            <a:r>
              <a:rPr lang="en-IN" sz="1000" dirty="0"/>
              <a:t>, D.A. </a:t>
            </a:r>
            <a:r>
              <a:rPr lang="en-IN" sz="1000" dirty="0" err="1"/>
              <a:t>Pucknell</a:t>
            </a:r>
            <a:r>
              <a:rPr lang="en-IN" sz="1000" dirty="0"/>
              <a:t>, and S.M. Kang, </a:t>
            </a:r>
            <a:r>
              <a:rPr lang="en-IN" sz="1000" i="1" dirty="0"/>
              <a:t>CMOS Digital Integrated Circuits: Analysis and Design</a:t>
            </a:r>
            <a:r>
              <a:rPr lang="en-IN" sz="1000" dirty="0"/>
              <a:t>, 3rd ed. New York: McGraw-Hill, 2003.</a:t>
            </a:r>
          </a:p>
        </p:txBody>
      </p:sp>
      <p:pic>
        <p:nvPicPr>
          <p:cNvPr id="6146" name="Picture 2" descr="Delay-Estimation | Propagation-Delay | Digital-CMOS-Design || Electronics  Tutorial">
            <a:extLst>
              <a:ext uri="{FF2B5EF4-FFF2-40B4-BE49-F238E27FC236}">
                <a16:creationId xmlns:a16="http://schemas.microsoft.com/office/drawing/2014/main" id="{4AA4ECC9-12AB-F23D-B4EF-1C21A1B26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0" y="3719476"/>
            <a:ext cx="2489200" cy="24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36613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428</TotalTime>
  <Words>2117</Words>
  <Application>Microsoft Office PowerPoint</Application>
  <PresentationFormat>Widescreen</PresentationFormat>
  <Paragraphs>281</Paragraphs>
  <Slides>33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Times New Roman</vt:lpstr>
      <vt:lpstr>Retrospect</vt:lpstr>
      <vt:lpstr>Machine Learning Driven Device Co-Optimization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to develop an analytical model?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Parth Dembla</dc:creator>
  <cp:lastModifiedBy>Parth Dembla</cp:lastModifiedBy>
  <cp:revision>72</cp:revision>
  <dcterms:created xsi:type="dcterms:W3CDTF">2025-04-20T06:35:18Z</dcterms:created>
  <dcterms:modified xsi:type="dcterms:W3CDTF">2025-04-24T10:46:33Z</dcterms:modified>
</cp:coreProperties>
</file>